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3" r:id="rId3"/>
    <p:sldId id="656" r:id="rId4"/>
    <p:sldId id="684" r:id="rId5"/>
    <p:sldId id="685" r:id="rId6"/>
    <p:sldId id="686" r:id="rId7"/>
    <p:sldId id="687" r:id="rId8"/>
    <p:sldId id="688" r:id="rId9"/>
    <p:sldId id="683" r:id="rId10"/>
    <p:sldId id="663" r:id="rId11"/>
    <p:sldId id="691" r:id="rId12"/>
    <p:sldId id="692" r:id="rId13"/>
    <p:sldId id="693" r:id="rId14"/>
    <p:sldId id="695" r:id="rId15"/>
    <p:sldId id="351" r:id="rId16"/>
    <p:sldId id="463" r:id="rId17"/>
    <p:sldId id="615" r:id="rId18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5A00"/>
    <a:srgbClr val="BC8F00"/>
    <a:srgbClr val="00B050"/>
    <a:srgbClr val="E1E1E1"/>
    <a:srgbClr val="9CBD8D"/>
    <a:srgbClr val="D5E3CF"/>
    <a:srgbClr val="8C1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1441" autoAdjust="0"/>
  </p:normalViewPr>
  <p:slideViewPr>
    <p:cSldViewPr snapToGrid="0">
      <p:cViewPr varScale="1">
        <p:scale>
          <a:sx n="50" d="100"/>
          <a:sy n="50" d="100"/>
        </p:scale>
        <p:origin x="3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4A6C1-B0A7-4C65-9777-F5B3323CF083}" type="datetimeFigureOut">
              <a:rPr lang="en-AU" smtClean="0"/>
              <a:t>11/10/2021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6A51B3-9319-42D0-A550-90C1F3CDF38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74691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5A372-E219-4A47-9B57-DAB16DC91C8E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9ABA3-72B8-441F-AA9B-D3737D2CB9D9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286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95090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5868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6006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6830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572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3816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185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66131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27112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279187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07991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56014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1191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11/10/2021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ln w="38100">
            <a:solidFill>
              <a:schemeClr val="accent4"/>
            </a:solidFill>
          </a:ln>
        </p:spPr>
        <p:txBody>
          <a:bodyPr anchor="ctr">
            <a:normAutofit/>
          </a:bodyPr>
          <a:lstStyle/>
          <a:p>
            <a:r>
              <a:rPr lang="en-AU" dirty="0" smtClean="0"/>
              <a:t>Momentum is Conserved in a Collision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sz="4000" dirty="0" smtClean="0"/>
              <a:t>Year 10 Physics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3649" y="2088107"/>
            <a:ext cx="4168351" cy="382654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732983"/>
            <a:ext cx="12192000" cy="23309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Energy changes can be represented using flow diagrams to show how the energy of the object is being transformed.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Draw a flow diagram to show the energy changes in the diagram of the girl on the swing.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7877" y="3046142"/>
            <a:ext cx="725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A, she has maximum GPE and zero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8" name="Down Arrow 17"/>
          <p:cNvSpPr/>
          <p:nvPr/>
        </p:nvSpPr>
        <p:spPr>
          <a:xfrm>
            <a:off x="3888705" y="3612593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9" name="TextBox 18"/>
          <p:cNvSpPr txBox="1"/>
          <p:nvPr/>
        </p:nvSpPr>
        <p:spPr>
          <a:xfrm>
            <a:off x="0" y="4157436"/>
            <a:ext cx="8052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B, she has minimum GPE and maximum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214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6" grpId="0"/>
      <p:bldP spid="18" grpId="0" animBg="1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723" t="1192" r="1"/>
          <a:stretch/>
        </p:blipFill>
        <p:spPr>
          <a:xfrm>
            <a:off x="7731457" y="2088107"/>
            <a:ext cx="4376776" cy="33957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732984"/>
            <a:ext cx="12192000" cy="90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Draw a flow diagram to show the energy changes in the diagram of the girl on the swing.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7877" y="1632984"/>
            <a:ext cx="725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A, she has maximum GPE and zero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Down Arrow 10"/>
          <p:cNvSpPr/>
          <p:nvPr/>
        </p:nvSpPr>
        <p:spPr>
          <a:xfrm>
            <a:off x="3888705" y="2156204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2657816"/>
            <a:ext cx="8052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B, she has minimum GPE and maximum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888705" y="3181036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5" name="TextBox 14"/>
          <p:cNvSpPr txBox="1"/>
          <p:nvPr/>
        </p:nvSpPr>
        <p:spPr>
          <a:xfrm>
            <a:off x="279643" y="3682648"/>
            <a:ext cx="7492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C, she has maximum GPE and zero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654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9" grpId="0"/>
      <p:bldP spid="11" grpId="0" animBg="1"/>
      <p:bldP spid="12" grpId="0"/>
      <p:bldP spid="14" grpId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2411" y="2162728"/>
            <a:ext cx="4219824" cy="22876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714115"/>
            <a:ext cx="12192000" cy="90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Draw a flow diagram to show the energy changes in the diagram of the ball rolling down a hill into a ditch.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3186" y="1614115"/>
            <a:ext cx="7863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1, the ball has maximum GPE and zero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Down Arrow 10"/>
          <p:cNvSpPr/>
          <p:nvPr/>
        </p:nvSpPr>
        <p:spPr>
          <a:xfrm>
            <a:off x="4195916" y="2137328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238971" y="2617324"/>
            <a:ext cx="80521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2, the ball has decreasing GPE</a:t>
            </a:r>
          </a:p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and increasing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4141461" y="3539546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5" name="TextBox 14"/>
          <p:cNvSpPr txBox="1"/>
          <p:nvPr/>
        </p:nvSpPr>
        <p:spPr>
          <a:xfrm>
            <a:off x="-23680" y="4041151"/>
            <a:ext cx="8605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3, the ball has minimum GPE and maximum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7" name="Down Arrow 16"/>
          <p:cNvSpPr/>
          <p:nvPr/>
        </p:nvSpPr>
        <p:spPr>
          <a:xfrm>
            <a:off x="4148421" y="4564357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8" name="TextBox 17"/>
          <p:cNvSpPr txBox="1"/>
          <p:nvPr/>
        </p:nvSpPr>
        <p:spPr>
          <a:xfrm>
            <a:off x="-37465" y="5087570"/>
            <a:ext cx="8605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4, the ball has minimum </a:t>
            </a:r>
            <a:r>
              <a:rPr lang="en-AU" sz="2800" dirty="0">
                <a:solidFill>
                  <a:schemeClr val="accent4">
                    <a:lumMod val="50000"/>
                  </a:schemeClr>
                </a:solidFill>
              </a:rPr>
              <a:t>both GPE and KE</a:t>
            </a:r>
          </a:p>
        </p:txBody>
      </p:sp>
    </p:spTree>
    <p:extLst>
      <p:ext uri="{BB962C8B-B14F-4D97-AF65-F5344CB8AC3E}">
        <p14:creationId xmlns:p14="http://schemas.microsoft.com/office/powerpoint/2010/main" val="3450611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9" grpId="0"/>
      <p:bldP spid="11" grpId="0" animBg="1"/>
      <p:bldP spid="12" grpId="0"/>
      <p:bldP spid="14" grpId="0" animBg="1"/>
      <p:bldP spid="15" grpId="0"/>
      <p:bldP spid="17" grpId="0" animBg="1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732983"/>
            <a:ext cx="12192000" cy="90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Draw a flow diagram to show the energy changes in the diagram of the cannon ball being fired out of a cannon.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462978" y="1632983"/>
            <a:ext cx="8930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A, the ball has low GPE and maximum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Down Arrow 10"/>
          <p:cNvSpPr/>
          <p:nvPr/>
        </p:nvSpPr>
        <p:spPr>
          <a:xfrm>
            <a:off x="3864822" y="2152407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2654019"/>
            <a:ext cx="8783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B, the ball has increasing GPE and decreasing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3817055" y="3183153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5" name="TextBox 14"/>
          <p:cNvSpPr txBox="1"/>
          <p:nvPr/>
        </p:nvSpPr>
        <p:spPr>
          <a:xfrm>
            <a:off x="-300319" y="3689464"/>
            <a:ext cx="8605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C, the ball has maximum GPE and zero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7" name="Down Arrow 16"/>
          <p:cNvSpPr/>
          <p:nvPr/>
        </p:nvSpPr>
        <p:spPr>
          <a:xfrm>
            <a:off x="3817055" y="4223297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8" name="TextBox 17"/>
          <p:cNvSpPr txBox="1"/>
          <p:nvPr/>
        </p:nvSpPr>
        <p:spPr>
          <a:xfrm>
            <a:off x="-348086" y="4724909"/>
            <a:ext cx="86050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D, the ball has decreasing GPE </a:t>
            </a:r>
          </a:p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and increasing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878" y="2375648"/>
            <a:ext cx="4054921" cy="3554019"/>
          </a:xfrm>
          <a:prstGeom prst="rect">
            <a:avLst/>
          </a:prstGeom>
        </p:spPr>
      </p:pic>
      <p:sp>
        <p:nvSpPr>
          <p:cNvPr id="19" name="Down Arrow 18"/>
          <p:cNvSpPr/>
          <p:nvPr/>
        </p:nvSpPr>
        <p:spPr>
          <a:xfrm>
            <a:off x="3775204" y="5626719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0" name="TextBox 19"/>
          <p:cNvSpPr txBox="1"/>
          <p:nvPr/>
        </p:nvSpPr>
        <p:spPr>
          <a:xfrm>
            <a:off x="-300319" y="6119610"/>
            <a:ext cx="8605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E, the ball has zero GPE and maximum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633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9" grpId="0"/>
      <p:bldP spid="11" grpId="0" animBg="1"/>
      <p:bldP spid="12" grpId="0"/>
      <p:bldP spid="14" grpId="0" animBg="1"/>
      <p:bldP spid="15" grpId="0"/>
      <p:bldP spid="17" grpId="0" animBg="1"/>
      <p:bldP spid="18" grpId="0"/>
      <p:bldP spid="19" grpId="0" animBg="1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1151" y="1360203"/>
            <a:ext cx="3038475" cy="2476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714115"/>
            <a:ext cx="12192000" cy="90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Draw a flow diagram to show the energy changes in the diagram of the ball bouncing.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1407" y="1614115"/>
            <a:ext cx="7863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A, the ball has maximum GPE and zero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1" name="Down Arrow 10"/>
          <p:cNvSpPr/>
          <p:nvPr/>
        </p:nvSpPr>
        <p:spPr>
          <a:xfrm>
            <a:off x="4265898" y="2078186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66851" y="2452653"/>
            <a:ext cx="880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B, the ball has decreasing GPE and increasing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4265898" y="2896406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5" name="TextBox 14"/>
          <p:cNvSpPr txBox="1"/>
          <p:nvPr/>
        </p:nvSpPr>
        <p:spPr>
          <a:xfrm>
            <a:off x="100757" y="3291191"/>
            <a:ext cx="8605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C, the ball has minimum GPE and maximum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7" name="Down Arrow 16"/>
          <p:cNvSpPr/>
          <p:nvPr/>
        </p:nvSpPr>
        <p:spPr>
          <a:xfrm>
            <a:off x="4265898" y="3710938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8" name="TextBox 17"/>
          <p:cNvSpPr txBox="1"/>
          <p:nvPr/>
        </p:nvSpPr>
        <p:spPr>
          <a:xfrm>
            <a:off x="-420239" y="4123875"/>
            <a:ext cx="116653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D, the ball </a:t>
            </a:r>
            <a:r>
              <a:rPr lang="en-AU" sz="2800" dirty="0">
                <a:solidFill>
                  <a:schemeClr val="accent4">
                    <a:lumMod val="50000"/>
                  </a:schemeClr>
                </a:solidFill>
              </a:rPr>
              <a:t>has zero </a:t>
            </a:r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KE and high GPE, but less than it had at A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9" name="Down Arrow 18"/>
          <p:cNvSpPr/>
          <p:nvPr/>
        </p:nvSpPr>
        <p:spPr>
          <a:xfrm>
            <a:off x="4265898" y="4528257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0" name="TextBox 19"/>
          <p:cNvSpPr txBox="1"/>
          <p:nvPr/>
        </p:nvSpPr>
        <p:spPr>
          <a:xfrm>
            <a:off x="377193" y="4956559"/>
            <a:ext cx="8794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E, the ball has increasing GPE and decreasing KE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4265898" y="5346477"/>
            <a:ext cx="274769" cy="501612"/>
          </a:xfrm>
          <a:prstGeom prst="downArrow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2" name="TextBox 21"/>
          <p:cNvSpPr txBox="1"/>
          <p:nvPr/>
        </p:nvSpPr>
        <p:spPr>
          <a:xfrm>
            <a:off x="0" y="5789243"/>
            <a:ext cx="116653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At position F, the ball </a:t>
            </a:r>
            <a:r>
              <a:rPr lang="en-AU" sz="2800" dirty="0">
                <a:solidFill>
                  <a:schemeClr val="accent4">
                    <a:lumMod val="50000"/>
                  </a:schemeClr>
                </a:solidFill>
              </a:rPr>
              <a:t>has zero </a:t>
            </a:r>
            <a:r>
              <a:rPr lang="en-AU" sz="2800" dirty="0" smtClean="0">
                <a:solidFill>
                  <a:schemeClr val="accent4">
                    <a:lumMod val="50000"/>
                  </a:schemeClr>
                </a:solidFill>
              </a:rPr>
              <a:t>KE and high GPE, but less than it had at A and D</a:t>
            </a:r>
            <a:endParaRPr lang="en-AU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285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9" grpId="0"/>
      <p:bldP spid="11" grpId="0" animBg="1"/>
      <p:bldP spid="12" grpId="0"/>
      <p:bldP spid="14" grpId="0" animBg="1"/>
      <p:bldP spid="15" grpId="0"/>
      <p:bldP spid="17" grpId="0" animBg="1"/>
      <p:bldP spid="18" grpId="0"/>
      <p:bldP spid="19" grpId="0" animBg="1"/>
      <p:bldP spid="20" grpId="0"/>
      <p:bldP spid="21" grpId="0" animBg="1"/>
      <p:bldP spid="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014888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526121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Understanding the relationship between gravitational potential energy and kinetic energy will help you explain energy transformations in falling objects.</a:t>
            </a:r>
          </a:p>
          <a:p>
            <a:endParaRPr lang="en-AU" sz="2800" dirty="0" smtClean="0"/>
          </a:p>
          <a:p>
            <a:r>
              <a:rPr lang="en-AU" sz="2800" dirty="0" smtClean="0"/>
              <a:t>It </a:t>
            </a:r>
            <a:r>
              <a:rPr lang="en-AU" sz="2800" dirty="0"/>
              <a:t>w</a:t>
            </a:r>
            <a:r>
              <a:rPr lang="en-AU" sz="2800" dirty="0" smtClean="0"/>
              <a:t>ill also help you explain why the velocity of objects increases as they fall or roll down a hill, as they lose gravitational potential energy and gain kinetic energy.</a:t>
            </a:r>
            <a:endParaRPr lang="en-AU" sz="2800" dirty="0"/>
          </a:p>
        </p:txBody>
      </p:sp>
      <p:pic>
        <p:nvPicPr>
          <p:cNvPr id="2" name="watermelon drop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97691" y="743561"/>
            <a:ext cx="6428686" cy="482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88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01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gravitational potential energy and kinetic energy in a rollercoast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374" y="2797791"/>
            <a:ext cx="7081923" cy="3505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2311405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936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Explain the difference between kinetic energy and gravitational potential energy.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44629"/>
            <a:ext cx="2311405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329403"/>
            <a:ext cx="99287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What are two factors that affect the gravitational potential energy in an object and how do the affect it?</a:t>
            </a:r>
            <a:endParaRPr lang="en-AU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657D86-99B7-4295-994D-BA25464B1A90}"/>
              </a:ext>
            </a:extLst>
          </p:cNvPr>
          <p:cNvSpPr txBox="1"/>
          <p:nvPr/>
        </p:nvSpPr>
        <p:spPr>
          <a:xfrm>
            <a:off x="-3179" y="3648827"/>
            <a:ext cx="2311405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6E3605-FFA2-4D3E-988D-BB783EB6FD9F}"/>
              </a:ext>
            </a:extLst>
          </p:cNvPr>
          <p:cNvSpPr txBox="1"/>
          <p:nvPr/>
        </p:nvSpPr>
        <p:spPr>
          <a:xfrm>
            <a:off x="-3179" y="4233602"/>
            <a:ext cx="52900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AU" sz="2800" dirty="0" smtClean="0">
                <a:sym typeface="Wingdings" panose="05000000000000000000" pitchFamily="2" charset="2"/>
              </a:rPr>
              <a:t>Describe the energy changes in the rollercoaster using a flow diagram. </a:t>
            </a:r>
            <a:endParaRPr lang="en-AU" sz="28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11382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895468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584775"/>
            <a:ext cx="11949545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/>
              <a:t>Answer the following questions in your science book or on your device.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200" dirty="0" smtClean="0"/>
              <a:t>Explain the difference between gravitational potential energy and kinetic energy.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200" dirty="0" smtClean="0"/>
              <a:t>Draw a Venn diagram with headings: </a:t>
            </a:r>
            <a:r>
              <a:rPr lang="en-AU" sz="2200" dirty="0"/>
              <a:t>K</a:t>
            </a:r>
            <a:r>
              <a:rPr lang="en-AU" sz="2200" dirty="0" smtClean="0"/>
              <a:t>inetic Energy, Gravitational Potential Energy, Both</a:t>
            </a:r>
          </a:p>
          <a:p>
            <a:r>
              <a:rPr lang="en-AU" sz="2200" dirty="0"/>
              <a:t> </a:t>
            </a:r>
            <a:r>
              <a:rPr lang="en-AU" sz="2200" dirty="0" smtClean="0"/>
              <a:t>       Place the following examples in the correct section of the Venn diagram.</a:t>
            </a:r>
          </a:p>
          <a:p>
            <a:pPr lvl="2"/>
            <a:r>
              <a:rPr lang="en-AU" sz="2200" i="1" dirty="0" smtClean="0"/>
              <a:t>A diver on a high diving board     A ball rolling along the ground</a:t>
            </a:r>
            <a:r>
              <a:rPr lang="en-AU" sz="2200" i="1" dirty="0"/>
              <a:t> </a:t>
            </a:r>
            <a:r>
              <a:rPr lang="en-AU" sz="2200" i="1" dirty="0" smtClean="0"/>
              <a:t>    An apple on a tree</a:t>
            </a:r>
          </a:p>
          <a:p>
            <a:pPr lvl="2"/>
            <a:r>
              <a:rPr lang="en-AU" sz="2200" i="1" dirty="0" smtClean="0"/>
              <a:t>A ball thrown through the air     A car driving on a flat road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AU" sz="2200" dirty="0" smtClean="0"/>
              <a:t>Describe, with examples, two factors that affect the GPE of an object.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AU" sz="2200" dirty="0" smtClean="0"/>
              <a:t>Describe, with examples, two factors that affect the KE of an object.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AU" sz="2200" dirty="0" smtClean="0"/>
              <a:t>Assuming that the cyclist does not apply brakes as he goes down the hill,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AU" sz="2200" dirty="0" smtClean="0"/>
              <a:t>At which point will his GPE be the lowest?  Explain your choice.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AU" sz="2200" dirty="0" smtClean="0"/>
              <a:t>At which point will his KE be closest to zero?  Explain your choice.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AU" sz="2200" dirty="0" smtClean="0"/>
              <a:t>At which point will his KE and GPE be approximately equal?  Explain your choice.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AU" sz="2200" dirty="0" smtClean="0"/>
              <a:t>Draw flow diagrams to show the energy							 changes</a:t>
            </a:r>
            <a:r>
              <a:rPr lang="en-AU" sz="2200" dirty="0"/>
              <a:t> </a:t>
            </a:r>
            <a:r>
              <a:rPr lang="en-AU" sz="2200" dirty="0" smtClean="0"/>
              <a:t>in the three diagrams.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4240" y="4742583"/>
            <a:ext cx="4581264" cy="19886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0519" t="13892" b="40434"/>
          <a:stretch/>
        </p:blipFill>
        <p:spPr>
          <a:xfrm>
            <a:off x="9603970" y="2306509"/>
            <a:ext cx="2173777" cy="21206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6184" y="4721430"/>
            <a:ext cx="2276475" cy="200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48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590904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623210"/>
            <a:ext cx="4498548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746404"/>
              </p:ext>
            </p:extLst>
          </p:nvPr>
        </p:nvGraphicFramePr>
        <p:xfrm>
          <a:off x="9328245" y="244761"/>
          <a:ext cx="2605964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0" y="732983"/>
            <a:ext cx="68619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Explain the Law of Conservation of Energy.</a:t>
            </a:r>
            <a:endParaRPr lang="en-AU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Define waste energy.</a:t>
            </a:r>
            <a:endParaRPr lang="en-AU" sz="2800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-1" y="3207985"/>
            <a:ext cx="11205557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Energy can be classified into two main forms: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 smtClean="0"/>
              <a:t>Potential</a:t>
            </a:r>
            <a:r>
              <a:rPr lang="en-AU" sz="2800" dirty="0" smtClean="0"/>
              <a:t> energy is energy </a:t>
            </a:r>
            <a:r>
              <a:rPr lang="en-AU" sz="2800" b="1" dirty="0" smtClean="0"/>
              <a:t>stored</a:t>
            </a:r>
            <a:r>
              <a:rPr lang="en-AU" sz="2800" dirty="0" smtClean="0"/>
              <a:t> </a:t>
            </a:r>
            <a:r>
              <a:rPr lang="en-AU" sz="2800" b="1" dirty="0" smtClean="0"/>
              <a:t>in objects</a:t>
            </a:r>
            <a:r>
              <a:rPr lang="en-AU" sz="2800" dirty="0" smtClean="0"/>
              <a:t>, for example a drawn bow.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 smtClean="0"/>
              <a:t>Kinetic</a:t>
            </a:r>
            <a:r>
              <a:rPr lang="en-AU" sz="2800" dirty="0" smtClean="0"/>
              <a:t> energy is the energy </a:t>
            </a:r>
            <a:r>
              <a:rPr lang="en-AU" sz="2800" b="1" dirty="0" smtClean="0"/>
              <a:t>in moving</a:t>
            </a:r>
            <a:r>
              <a:rPr lang="en-AU" sz="2800" dirty="0" smtClean="0"/>
              <a:t> </a:t>
            </a:r>
            <a:r>
              <a:rPr lang="en-AU" sz="2800" b="1" dirty="0" smtClean="0"/>
              <a:t>objects</a:t>
            </a:r>
            <a:r>
              <a:rPr lang="en-AU" sz="2800" dirty="0" smtClean="0"/>
              <a:t>, for example the arrow moving through the air after it is released.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r>
              <a:rPr lang="en-AU" sz="2800" dirty="0" smtClean="0"/>
              <a:t>Think, Pair, Share:  What is another example of potential (stored) energy being turned into kinetic (moving) energy?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629" y="1342098"/>
            <a:ext cx="4164580" cy="23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  <p:bldP spid="18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1223"/>
          <a:stretch/>
        </p:blipFill>
        <p:spPr>
          <a:xfrm>
            <a:off x="3357724" y="3273830"/>
            <a:ext cx="3020909" cy="20421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Gravitational Potential Energy (GPE)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Gravitational potential energy (GPE) is energy stored in objects above the Earth’s surface.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diver on a diving board, a bird on the branch of a tree and a flying plane all possess gravitational potential energy.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9106133"/>
              </p:ext>
            </p:extLst>
          </p:nvPr>
        </p:nvGraphicFramePr>
        <p:xfrm>
          <a:off x="9523070" y="148208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mtClean="0"/>
                        <a:t>What is</a:t>
                      </a:r>
                      <a:r>
                        <a:rPr lang="en-AU" baseline="0" smtClean="0"/>
                        <a:t> the definition of gravitational potential energy?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2726992"/>
              </p:ext>
            </p:extLst>
          </p:nvPr>
        </p:nvGraphicFramePr>
        <p:xfrm>
          <a:off x="9523067" y="1520276"/>
          <a:ext cx="2463077" cy="2926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mtClean="0"/>
                        <a:t>Which of the following have GPE?</a:t>
                      </a:r>
                      <a:r>
                        <a:rPr lang="en-AU" baseline="0" smtClean="0"/>
                        <a:t>  Give a reason for your choice.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smtClean="0"/>
                        <a:t>A basket ball rolling across the ground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smtClean="0"/>
                        <a:t>A skydiver jumping out of a plane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smtClean="0"/>
                        <a:t>Your pencil case sitting on your desk.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r="16944"/>
          <a:stretch/>
        </p:blipFill>
        <p:spPr>
          <a:xfrm>
            <a:off x="6287467" y="4372496"/>
            <a:ext cx="3015367" cy="20421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-1" r="1382"/>
          <a:stretch/>
        </p:blipFill>
        <p:spPr>
          <a:xfrm>
            <a:off x="433523" y="4372496"/>
            <a:ext cx="3020909" cy="204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13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285461" y="3338490"/>
            <a:ext cx="3511916" cy="3412073"/>
            <a:chOff x="5627443" y="3513513"/>
            <a:chExt cx="2796121" cy="271662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t="18975" r="26611"/>
            <a:stretch/>
          </p:blipFill>
          <p:spPr>
            <a:xfrm>
              <a:off x="5627443" y="3513513"/>
              <a:ext cx="2796121" cy="271662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7714211" y="3751810"/>
              <a:ext cx="709353" cy="4932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Factors Affecting GPE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As an object is raised </a:t>
            </a:r>
            <a:r>
              <a:rPr lang="en-AU" sz="2800" b="1" dirty="0" smtClean="0"/>
              <a:t>higher</a:t>
            </a:r>
            <a:r>
              <a:rPr lang="en-AU" sz="2800" dirty="0" smtClean="0"/>
              <a:t> above the Earth’s surface, it gains </a:t>
            </a:r>
            <a:r>
              <a:rPr lang="en-AU" sz="2800" b="1" dirty="0" smtClean="0"/>
              <a:t>more</a:t>
            </a:r>
            <a:r>
              <a:rPr lang="en-AU" sz="2800" dirty="0" smtClean="0"/>
              <a:t> potential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For example, the blue skier has more potential			 energy than the yellow skier, since they are		 higher up the slope.</a:t>
            </a:r>
            <a:endParaRPr lang="en-AU" sz="2800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2210722"/>
              </p:ext>
            </p:extLst>
          </p:nvPr>
        </p:nvGraphicFramePr>
        <p:xfrm>
          <a:off x="9523070" y="148208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 the relationship between height and </a:t>
                      </a:r>
                      <a:r>
                        <a:rPr lang="en-AU" smtClean="0"/>
                        <a:t>the amount</a:t>
                      </a:r>
                      <a:r>
                        <a:rPr lang="en-AU" baseline="0" smtClean="0"/>
                        <a:t> </a:t>
                      </a:r>
                      <a:r>
                        <a:rPr lang="en-AU" baseline="0" dirty="0" smtClean="0"/>
                        <a:t>of GPE?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571371"/>
              </p:ext>
            </p:extLst>
          </p:nvPr>
        </p:nvGraphicFramePr>
        <p:xfrm>
          <a:off x="9523067" y="1520276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Which person in the image will have</a:t>
                      </a:r>
                      <a:r>
                        <a:rPr lang="en-AU" baseline="0" dirty="0" smtClean="0"/>
                        <a:t> the </a:t>
                      </a:r>
                      <a:r>
                        <a:rPr lang="en-AU" b="1" baseline="0" dirty="0" smtClean="0"/>
                        <a:t>least</a:t>
                      </a:r>
                      <a:r>
                        <a:rPr lang="en-AU" b="0" baseline="0" dirty="0" smtClean="0"/>
                        <a:t> GPE? Explain why.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35261" t="51172" r="30633" b="23800"/>
          <a:stretch/>
        </p:blipFill>
        <p:spPr>
          <a:xfrm>
            <a:off x="5426765" y="2993049"/>
            <a:ext cx="3765512" cy="3684271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2517835"/>
              </p:ext>
            </p:extLst>
          </p:nvPr>
        </p:nvGraphicFramePr>
        <p:xfrm>
          <a:off x="9523066" y="2892344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Which person in the image will have</a:t>
                      </a:r>
                      <a:r>
                        <a:rPr lang="en-AU" baseline="0" dirty="0" smtClean="0"/>
                        <a:t> the </a:t>
                      </a:r>
                      <a:r>
                        <a:rPr lang="en-AU" b="1" baseline="0" dirty="0" smtClean="0"/>
                        <a:t>most </a:t>
                      </a:r>
                      <a:r>
                        <a:rPr lang="en-AU" b="0" baseline="0" dirty="0" smtClean="0"/>
                        <a:t>GPE? Explain why.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168680"/>
              </p:ext>
            </p:extLst>
          </p:nvPr>
        </p:nvGraphicFramePr>
        <p:xfrm>
          <a:off x="4605391" y="148208"/>
          <a:ext cx="4213931" cy="1005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139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4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800" dirty="0" smtClean="0"/>
                        <a:t>Gravitational potential energy is energy stored in objects above the Earth’s surface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5592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6672469" y="2149751"/>
            <a:ext cx="3782665" cy="4245323"/>
            <a:chOff x="6901922" y="2883526"/>
            <a:chExt cx="3155647" cy="3541614"/>
          </a:xfrm>
        </p:grpSpPr>
        <p:grpSp>
          <p:nvGrpSpPr>
            <p:cNvPr id="7" name="Group 6"/>
            <p:cNvGrpSpPr/>
            <p:nvPr/>
          </p:nvGrpSpPr>
          <p:grpSpPr>
            <a:xfrm>
              <a:off x="6901922" y="3155468"/>
              <a:ext cx="3155647" cy="3269672"/>
              <a:chOff x="5450797" y="3330633"/>
              <a:chExt cx="3155647" cy="3269672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/>
              <a:srcRect t="9505" r="14091" b="1925"/>
              <a:stretch/>
            </p:blipFill>
            <p:spPr>
              <a:xfrm>
                <a:off x="5450797" y="3330633"/>
                <a:ext cx="3155647" cy="3269672"/>
              </a:xfrm>
              <a:prstGeom prst="rect">
                <a:avLst/>
              </a:prstGeom>
            </p:spPr>
          </p:pic>
          <p:sp>
            <p:nvSpPr>
              <p:cNvPr id="5" name="Rectangle 4"/>
              <p:cNvSpPr/>
              <p:nvPr/>
            </p:nvSpPr>
            <p:spPr>
              <a:xfrm>
                <a:off x="7736378" y="3446774"/>
                <a:ext cx="870066" cy="548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7220428" y="2970802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 smtClean="0"/>
                <a:t>70 kg</a:t>
              </a:r>
              <a:endParaRPr lang="en-AU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76479" y="288352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dirty="0"/>
                <a:t>9</a:t>
              </a:r>
              <a:r>
                <a:rPr lang="en-AU" dirty="0" smtClean="0"/>
                <a:t>0 kg</a:t>
              </a:r>
              <a:endParaRPr lang="en-AU" dirty="0"/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4007" t="53452" r="62721" b="4657"/>
          <a:stretch/>
        </p:blipFill>
        <p:spPr>
          <a:xfrm>
            <a:off x="3929724" y="3913712"/>
            <a:ext cx="2682375" cy="2653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Factors Affecting GPE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Gravitational potential energy depends on an object's </a:t>
            </a:r>
            <a:r>
              <a:rPr lang="en-AU" sz="2800" b="1" dirty="0" smtClean="0"/>
              <a:t>mass</a:t>
            </a:r>
            <a:r>
              <a:rPr lang="en-AU" sz="28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An </a:t>
            </a:r>
            <a:r>
              <a:rPr lang="en-AU" sz="2800" dirty="0"/>
              <a:t>o</a:t>
            </a:r>
            <a:r>
              <a:rPr lang="en-AU" sz="2800" dirty="0" smtClean="0"/>
              <a:t>bject with a large mass has more GPE than an object with a small mass.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For example, the yellow ball has more GPE			 than the blue ball because it has more				 mass and they are the same					 distance</a:t>
            </a:r>
            <a:r>
              <a:rPr lang="en-AU" sz="2800" dirty="0"/>
              <a:t> </a:t>
            </a:r>
            <a:r>
              <a:rPr lang="en-AU" sz="2800" dirty="0" smtClean="0"/>
              <a:t>from the ground.</a:t>
            </a:r>
            <a:endParaRPr lang="en-AU" sz="2800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090253"/>
              </p:ext>
            </p:extLst>
          </p:nvPr>
        </p:nvGraphicFramePr>
        <p:xfrm>
          <a:off x="9523070" y="148208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</a:t>
                      </a:r>
                      <a:r>
                        <a:rPr lang="en-AU" baseline="0" dirty="0" smtClean="0"/>
                        <a:t> the relationship between GPE and the mass of objects?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076791"/>
              </p:ext>
            </p:extLst>
          </p:nvPr>
        </p:nvGraphicFramePr>
        <p:xfrm>
          <a:off x="9523067" y="1520276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Which person in the image will have</a:t>
                      </a:r>
                      <a:r>
                        <a:rPr lang="en-AU" baseline="0" dirty="0" smtClean="0"/>
                        <a:t> the </a:t>
                      </a:r>
                      <a:r>
                        <a:rPr lang="en-AU" b="1" baseline="0" dirty="0" smtClean="0"/>
                        <a:t>least</a:t>
                      </a:r>
                      <a:r>
                        <a:rPr lang="en-AU" b="0" baseline="0" dirty="0" smtClean="0"/>
                        <a:t> GPE? Explain why.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084775"/>
              </p:ext>
            </p:extLst>
          </p:nvPr>
        </p:nvGraphicFramePr>
        <p:xfrm>
          <a:off x="9523066" y="2892344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mtClean="0"/>
                        <a:t>Which person in the image will have</a:t>
                      </a:r>
                      <a:r>
                        <a:rPr lang="en-AU" baseline="0" smtClean="0"/>
                        <a:t> the </a:t>
                      </a:r>
                      <a:r>
                        <a:rPr lang="en-AU" b="1" baseline="0" smtClean="0"/>
                        <a:t>most </a:t>
                      </a:r>
                      <a:r>
                        <a:rPr lang="en-AU" b="0" baseline="0" smtClean="0"/>
                        <a:t>GPE? Explain why.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2734249"/>
              </p:ext>
            </p:extLst>
          </p:nvPr>
        </p:nvGraphicFramePr>
        <p:xfrm>
          <a:off x="4605391" y="148208"/>
          <a:ext cx="4213931" cy="1005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139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4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800" dirty="0" smtClean="0"/>
                        <a:t>Gravitational potential energy is energy stored in objects above the Earth’s surface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280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</a:t>
            </a:r>
            <a:r>
              <a:rPr lang="en-AU" sz="3200" dirty="0" smtClean="0"/>
              <a:t>Development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Kinetic Energy (KE)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Kinetic energy (KE) is the energy possessed by moving objects.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person running, a flying plane and vibrating guitar strings all possess kinetic energy.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665131"/>
              </p:ext>
            </p:extLst>
          </p:nvPr>
        </p:nvGraphicFramePr>
        <p:xfrm>
          <a:off x="9523070" y="148208"/>
          <a:ext cx="2463077" cy="736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</a:t>
                      </a:r>
                      <a:r>
                        <a:rPr lang="en-AU" baseline="0" dirty="0" smtClean="0"/>
                        <a:t> kinetic energy?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8571962"/>
              </p:ext>
            </p:extLst>
          </p:nvPr>
        </p:nvGraphicFramePr>
        <p:xfrm>
          <a:off x="9523069" y="1085825"/>
          <a:ext cx="2463077" cy="2926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Which of the following have KE?</a:t>
                      </a:r>
                      <a:r>
                        <a:rPr lang="en-AU" baseline="0" dirty="0" smtClean="0"/>
                        <a:t>  Give a reason for your choice.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dirty="0" smtClean="0"/>
                        <a:t>A basket ball rolling across the ground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dirty="0" smtClean="0"/>
                        <a:t>A skydiver jumping out of a plane</a:t>
                      </a:r>
                    </a:p>
                    <a:p>
                      <a:pPr marL="342900" indent="-342900">
                        <a:buAutoNum type="alphaLcParenR"/>
                      </a:pPr>
                      <a:r>
                        <a:rPr lang="en-AU" baseline="0" dirty="0" smtClean="0"/>
                        <a:t>Your pencil case sitting on your desk.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-1" r="1382"/>
          <a:stretch/>
        </p:blipFill>
        <p:spPr>
          <a:xfrm>
            <a:off x="6876400" y="4538264"/>
            <a:ext cx="3020909" cy="20421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17857"/>
          <a:stretch/>
        </p:blipFill>
        <p:spPr>
          <a:xfrm>
            <a:off x="610747" y="4538264"/>
            <a:ext cx="2998568" cy="20533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370" y="3506111"/>
            <a:ext cx="3990975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4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Factors Affecting </a:t>
            </a:r>
            <a:r>
              <a:rPr lang="en-AU" sz="2800" b="1" dirty="0" smtClean="0"/>
              <a:t>KE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amount of kinetic energy an object possesses is determined by the </a:t>
            </a:r>
            <a:r>
              <a:rPr lang="en-AU" sz="2800" b="1" dirty="0" smtClean="0"/>
              <a:t>velocity</a:t>
            </a:r>
            <a:r>
              <a:rPr lang="en-AU" sz="2800" dirty="0" smtClean="0"/>
              <a:t> of the object.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Objects traveling at a </a:t>
            </a:r>
            <a:r>
              <a:rPr lang="en-AU" sz="2800" b="1" dirty="0" smtClean="0"/>
              <a:t>higher</a:t>
            </a:r>
            <a:r>
              <a:rPr lang="en-AU" sz="2800" dirty="0" smtClean="0"/>
              <a:t> velocity have </a:t>
            </a:r>
            <a:r>
              <a:rPr lang="en-AU" sz="2800" b="1" dirty="0" smtClean="0"/>
              <a:t>more</a:t>
            </a:r>
            <a:r>
              <a:rPr lang="en-AU" sz="2800" dirty="0" smtClean="0"/>
              <a:t> kinetic energy.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For example,</a:t>
            </a:r>
            <a:r>
              <a:rPr lang="en-AU" sz="2800" dirty="0"/>
              <a:t> </a:t>
            </a:r>
            <a:r>
              <a:rPr lang="en-AU" sz="2800" dirty="0" smtClean="0"/>
              <a:t>a car moving at 60 km/h has more kinetic energy than a car moving at 40 km/h.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680582"/>
              </p:ext>
            </p:extLst>
          </p:nvPr>
        </p:nvGraphicFramePr>
        <p:xfrm>
          <a:off x="9523070" y="148208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</a:t>
                      </a:r>
                      <a:r>
                        <a:rPr lang="en-AU" baseline="0" dirty="0" smtClean="0"/>
                        <a:t> the relationship between kinetic energy and velocity?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251" y="4172504"/>
            <a:ext cx="3708332" cy="2467726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525480"/>
              </p:ext>
            </p:extLst>
          </p:nvPr>
        </p:nvGraphicFramePr>
        <p:xfrm>
          <a:off x="9523067" y="1520276"/>
          <a:ext cx="2463077" cy="18288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When moving at their top speed,</a:t>
                      </a:r>
                      <a:r>
                        <a:rPr lang="en-AU" baseline="0" dirty="0" smtClean="0"/>
                        <a:t> which would have more kinetic energy: a cheetah or a warthog?  Explain why.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23770" t="23298" r="12473"/>
          <a:stretch/>
        </p:blipFill>
        <p:spPr>
          <a:xfrm>
            <a:off x="5910470" y="4272413"/>
            <a:ext cx="3127514" cy="224431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r="10454"/>
          <a:stretch/>
        </p:blipFill>
        <p:spPr>
          <a:xfrm>
            <a:off x="9037984" y="4272413"/>
            <a:ext cx="2999340" cy="2254283"/>
          </a:xfrm>
          <a:prstGeom prst="rect">
            <a:avLst/>
          </a:prstGeom>
        </p:spPr>
      </p:pic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344580"/>
              </p:ext>
            </p:extLst>
          </p:nvPr>
        </p:nvGraphicFramePr>
        <p:xfrm>
          <a:off x="4605391" y="148208"/>
          <a:ext cx="4213931" cy="1005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139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4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800" dirty="0" smtClean="0"/>
                        <a:t>Kinetic energy is the energy possessed by moving objects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7827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Factors Affecting </a:t>
            </a:r>
            <a:r>
              <a:rPr lang="en-AU" sz="2800" b="1" dirty="0" smtClean="0"/>
              <a:t>KE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amount of kinetic energy an object possesses is also determined by the </a:t>
            </a:r>
            <a:r>
              <a:rPr lang="en-AU" sz="2800" b="1" dirty="0" smtClean="0"/>
              <a:t>mass</a:t>
            </a:r>
            <a:r>
              <a:rPr lang="en-AU" sz="2800" dirty="0" smtClean="0"/>
              <a:t> of the object.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Objects with a </a:t>
            </a:r>
            <a:r>
              <a:rPr lang="en-AU" sz="2800" b="1" dirty="0" smtClean="0"/>
              <a:t>larger</a:t>
            </a:r>
            <a:r>
              <a:rPr lang="en-AU" sz="2800" dirty="0" smtClean="0"/>
              <a:t> mass have </a:t>
            </a:r>
            <a:r>
              <a:rPr lang="en-AU" sz="2800" b="1" dirty="0" smtClean="0"/>
              <a:t>more</a:t>
            </a:r>
            <a:r>
              <a:rPr lang="en-AU" sz="2800" dirty="0" smtClean="0"/>
              <a:t> kinetic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For example, if a netball and a bowling ball are rolled along the ground at the same velocity, the bowling ball possesses more </a:t>
            </a:r>
            <a:r>
              <a:rPr lang="en-AU" sz="2800" dirty="0"/>
              <a:t>k</a:t>
            </a:r>
            <a:r>
              <a:rPr lang="en-AU" sz="2800" dirty="0" smtClean="0"/>
              <a:t>inetic energy as it has a larger mass.</a:t>
            </a:r>
            <a:endParaRPr lang="en-AU" sz="2800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948676"/>
              </p:ext>
            </p:extLst>
          </p:nvPr>
        </p:nvGraphicFramePr>
        <p:xfrm>
          <a:off x="9523070" y="148208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is</a:t>
                      </a:r>
                      <a:r>
                        <a:rPr lang="en-AU" baseline="0" dirty="0" smtClean="0"/>
                        <a:t> the relationship between kinetic energy and an object’s mass?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3680" t="15600" r="12972" b="18676"/>
          <a:stretch/>
        </p:blipFill>
        <p:spPr>
          <a:xfrm>
            <a:off x="8116958" y="3917084"/>
            <a:ext cx="3922642" cy="2636116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77359"/>
              </p:ext>
            </p:extLst>
          </p:nvPr>
        </p:nvGraphicFramePr>
        <p:xfrm>
          <a:off x="9523067" y="1520276"/>
          <a:ext cx="2463077" cy="18288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The car and</a:t>
                      </a:r>
                      <a:r>
                        <a:rPr lang="en-AU" baseline="0" dirty="0" smtClean="0"/>
                        <a:t> the truck are moving at the same velocity.  Which one has </a:t>
                      </a:r>
                      <a:r>
                        <a:rPr lang="en-AU" b="1" baseline="0" dirty="0" smtClean="0"/>
                        <a:t>less</a:t>
                      </a:r>
                      <a:r>
                        <a:rPr lang="en-AU" baseline="0" dirty="0" smtClean="0"/>
                        <a:t> kinetic energy?  Explain your choice.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0428" y="4597898"/>
            <a:ext cx="2303406" cy="2102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3718" y="4476000"/>
            <a:ext cx="2224772" cy="2224772"/>
          </a:xfrm>
          <a:prstGeom prst="rect">
            <a:avLst/>
          </a:prstGeom>
        </p:spPr>
      </p:pic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609564"/>
              </p:ext>
            </p:extLst>
          </p:nvPr>
        </p:nvGraphicFramePr>
        <p:xfrm>
          <a:off x="4605391" y="148208"/>
          <a:ext cx="4213931" cy="1005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2139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4">
                <a:tc>
                  <a:txBody>
                    <a:bodyPr/>
                    <a:lstStyle/>
                    <a:p>
                      <a:r>
                        <a:rPr lang="en-AU" dirty="0" smtClean="0"/>
                        <a:t>Reminder: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AU" sz="1800" dirty="0" smtClean="0"/>
                        <a:t>Kinetic energy is the energy possessed by moving objects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8524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3353328" y="4608442"/>
            <a:ext cx="4910391" cy="2259496"/>
            <a:chOff x="3353328" y="4608442"/>
            <a:chExt cx="4910391" cy="2259496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/>
            <a:srcRect l="27513" t="49215" r="41780" b="9602"/>
            <a:stretch/>
          </p:blipFill>
          <p:spPr>
            <a:xfrm>
              <a:off x="3353328" y="4608442"/>
              <a:ext cx="2994993" cy="2259496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5281684" y="5609230"/>
              <a:ext cx="2982035" cy="12487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chemeClr val="accent4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35181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Energy Changes in Falling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When an object is held at a height off the ground, it has its maximum gravitational potential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As it falls and loses height, it also loses some of its gravitational potential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This energy is transformed into kinetic energy in the moving object.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When the object reaches the ground all of its gravitational potential energy has been transformed into kinetic energy.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786965"/>
              </p:ext>
            </p:extLst>
          </p:nvPr>
        </p:nvGraphicFramePr>
        <p:xfrm>
          <a:off x="9523070" y="148208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When does the object have its maximum GPE?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1994453"/>
              </p:ext>
            </p:extLst>
          </p:nvPr>
        </p:nvGraphicFramePr>
        <p:xfrm>
          <a:off x="9523068" y="1342807"/>
          <a:ext cx="2463077" cy="100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happens to the GPE as the object falls?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249413"/>
              </p:ext>
            </p:extLst>
          </p:nvPr>
        </p:nvGraphicFramePr>
        <p:xfrm>
          <a:off x="5194153" y="148208"/>
          <a:ext cx="4157665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576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AU" dirty="0" smtClean="0"/>
                        <a:t>Reminder: Law of</a:t>
                      </a:r>
                      <a:r>
                        <a:rPr lang="en-AU" baseline="0" dirty="0" smtClean="0"/>
                        <a:t> Conservation of Energy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b="0" i="0" dirty="0" smtClean="0"/>
                        <a:t>Energy cannot be created or destroyed, only transferred</a:t>
                      </a:r>
                      <a:r>
                        <a:rPr lang="en-AU" sz="1800" b="0" i="0" baseline="0" dirty="0" smtClean="0"/>
                        <a:t> </a:t>
                      </a:r>
                      <a:r>
                        <a:rPr lang="en-AU" sz="1800" b="0" i="0" dirty="0" smtClean="0"/>
                        <a:t>or transformed.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t="49215" r="72486" b="9602"/>
          <a:stretch/>
        </p:blipFill>
        <p:spPr>
          <a:xfrm>
            <a:off x="669763" y="4608442"/>
            <a:ext cx="2683565" cy="225949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46467" t="49215" r="25543" b="9602"/>
          <a:stretch/>
        </p:blipFill>
        <p:spPr>
          <a:xfrm>
            <a:off x="5200977" y="4608442"/>
            <a:ext cx="2729949" cy="2259496"/>
          </a:xfrm>
          <a:prstGeom prst="rect">
            <a:avLst/>
          </a:prstGeom>
        </p:spPr>
      </p:pic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885043"/>
              </p:ext>
            </p:extLst>
          </p:nvPr>
        </p:nvGraphicFramePr>
        <p:xfrm>
          <a:off x="9523067" y="2537406"/>
          <a:ext cx="2463077" cy="1280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0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When</a:t>
                      </a:r>
                      <a:r>
                        <a:rPr lang="en-AU" baseline="0" dirty="0" smtClean="0"/>
                        <a:t> the object hits the ground, describe its KE and GPE.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9050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68837</TotalTime>
  <Words>1586</Words>
  <Application>Microsoft Office PowerPoint</Application>
  <PresentationFormat>Widescreen</PresentationFormat>
  <Paragraphs>167</Paragraphs>
  <Slides>17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Momentum is Conserved in a Collision Year 10 Physics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LANGFORD-DAVIS Karen [Cecil Andrews College]</cp:lastModifiedBy>
  <cp:revision>1016</cp:revision>
  <cp:lastPrinted>2019-08-14T00:04:28Z</cp:lastPrinted>
  <dcterms:created xsi:type="dcterms:W3CDTF">2017-01-28T08:32:28Z</dcterms:created>
  <dcterms:modified xsi:type="dcterms:W3CDTF">2021-10-12T06:03:49Z</dcterms:modified>
</cp:coreProperties>
</file>

<file path=docProps/thumbnail.jpeg>
</file>